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302" r:id="rId6"/>
    <p:sldId id="301" r:id="rId7"/>
    <p:sldId id="257" r:id="rId8"/>
    <p:sldId id="258" r:id="rId9"/>
    <p:sldId id="261" r:id="rId10"/>
    <p:sldId id="268" r:id="rId11"/>
    <p:sldId id="270" r:id="rId12"/>
    <p:sldId id="271" r:id="rId13"/>
    <p:sldId id="272" r:id="rId14"/>
    <p:sldId id="303" r:id="rId15"/>
    <p:sldId id="260" r:id="rId16"/>
    <p:sldId id="266" r:id="rId17"/>
    <p:sldId id="265" r:id="rId18"/>
    <p:sldId id="280" r:id="rId19"/>
    <p:sldId id="263" r:id="rId20"/>
    <p:sldId id="277" r:id="rId21"/>
    <p:sldId id="259" r:id="rId22"/>
    <p:sldId id="264" r:id="rId23"/>
    <p:sldId id="269" r:id="rId24"/>
    <p:sldId id="278" r:id="rId25"/>
    <p:sldId id="299" r:id="rId26"/>
    <p:sldId id="279" r:id="rId27"/>
    <p:sldId id="304" r:id="rId28"/>
    <p:sldId id="305" r:id="rId29"/>
    <p:sldId id="306" r:id="rId30"/>
    <p:sldId id="307" r:id="rId31"/>
    <p:sldId id="308" r:id="rId32"/>
    <p:sldId id="274" r:id="rId33"/>
    <p:sldId id="267" r:id="rId34"/>
    <p:sldId id="284" r:id="rId35"/>
    <p:sldId id="281" r:id="rId36"/>
    <p:sldId id="282" r:id="rId37"/>
    <p:sldId id="309" r:id="rId38"/>
    <p:sldId id="276" r:id="rId39"/>
    <p:sldId id="275" r:id="rId40"/>
    <p:sldId id="285" r:id="rId41"/>
    <p:sldId id="283" r:id="rId4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A2FD0-6FF7-47BA-8BDC-2DE9AF241F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803C8DF-21FA-4114-A06B-364F82AC1288}">
      <dgm:prSet phldrT="[Texto]" custT="1"/>
      <dgm:spPr/>
      <dgm:t>
        <a:bodyPr/>
        <a:lstStyle/>
        <a:p>
          <a:r>
            <a:rPr lang="es-ES" sz="2000" dirty="0" err="1"/>
            <a:t>Sharepoint</a:t>
          </a:r>
          <a:r>
            <a:rPr lang="es-ES" sz="2000" dirty="0"/>
            <a:t> 2013</a:t>
          </a:r>
        </a:p>
      </dgm:t>
    </dgm:pt>
    <dgm:pt modelId="{AE08FFB9-21C6-4BCD-8B53-A7856875E67D}" type="parTrans" cxnId="{0BAD1B30-60C5-4458-8B97-D8F5440CE6E8}">
      <dgm:prSet/>
      <dgm:spPr/>
      <dgm:t>
        <a:bodyPr/>
        <a:lstStyle/>
        <a:p>
          <a:endParaRPr lang="es-ES" sz="1400"/>
        </a:p>
      </dgm:t>
    </dgm:pt>
    <dgm:pt modelId="{595F9AC1-ABAA-4A0C-97F7-25467319791B}" type="sibTrans" cxnId="{0BAD1B30-60C5-4458-8B97-D8F5440CE6E8}">
      <dgm:prSet/>
      <dgm:spPr/>
      <dgm:t>
        <a:bodyPr/>
        <a:lstStyle/>
        <a:p>
          <a:endParaRPr lang="es-ES" sz="1400"/>
        </a:p>
      </dgm:t>
    </dgm:pt>
    <dgm:pt modelId="{791BEBAE-783F-4C76-AE2B-88657416CC4C}">
      <dgm:prSet phldrT="[Texto]" custT="1"/>
      <dgm:spPr/>
      <dgm:t>
        <a:bodyPr/>
        <a:lstStyle/>
        <a:p>
          <a:r>
            <a:rPr lang="es-ES" sz="2000" dirty="0" err="1"/>
            <a:t>QlikView</a:t>
          </a:r>
          <a:endParaRPr lang="es-ES" sz="2000" dirty="0"/>
        </a:p>
      </dgm:t>
    </dgm:pt>
    <dgm:pt modelId="{BB6A05CC-0EF8-4608-BA0D-7BD7EB5F9BF9}" type="parTrans" cxnId="{34906110-32B2-4CE5-BE71-5BEE3568731D}">
      <dgm:prSet/>
      <dgm:spPr/>
      <dgm:t>
        <a:bodyPr/>
        <a:lstStyle/>
        <a:p>
          <a:endParaRPr lang="es-ES" sz="1400"/>
        </a:p>
      </dgm:t>
    </dgm:pt>
    <dgm:pt modelId="{B389EEAD-3194-4171-9673-1C4DDC8A9257}" type="sibTrans" cxnId="{34906110-32B2-4CE5-BE71-5BEE3568731D}">
      <dgm:prSet/>
      <dgm:spPr/>
      <dgm:t>
        <a:bodyPr/>
        <a:lstStyle/>
        <a:p>
          <a:endParaRPr lang="es-ES" sz="1400"/>
        </a:p>
      </dgm:t>
    </dgm:pt>
    <dgm:pt modelId="{B88561C1-8B94-49BB-8615-160B4B1202C8}">
      <dgm:prSet custT="1"/>
      <dgm:spPr/>
      <dgm:t>
        <a:bodyPr/>
        <a:lstStyle/>
        <a:p>
          <a:r>
            <a:rPr lang="es-ES" sz="1600" dirty="0"/>
            <a:t>Plataforma de captura de información de obras, contratos, programas y registro de nota a la bitácora</a:t>
          </a:r>
        </a:p>
      </dgm:t>
    </dgm:pt>
    <dgm:pt modelId="{9FBA4131-EC4E-469F-81BA-386CF8F60D37}" type="parTrans" cxnId="{5D3D256E-B902-4AA7-96DC-B30A2CBA893C}">
      <dgm:prSet/>
      <dgm:spPr/>
      <dgm:t>
        <a:bodyPr/>
        <a:lstStyle/>
        <a:p>
          <a:endParaRPr lang="es-ES" sz="1400"/>
        </a:p>
      </dgm:t>
    </dgm:pt>
    <dgm:pt modelId="{F7193DBA-5251-4660-B845-E60D46848380}" type="sibTrans" cxnId="{5D3D256E-B902-4AA7-96DC-B30A2CBA893C}">
      <dgm:prSet/>
      <dgm:spPr/>
      <dgm:t>
        <a:bodyPr/>
        <a:lstStyle/>
        <a:p>
          <a:endParaRPr lang="es-ES" sz="1400"/>
        </a:p>
      </dgm:t>
    </dgm:pt>
    <dgm:pt modelId="{2A4D037A-6265-439A-9833-04A2229A2176}">
      <dgm:prSet custT="1"/>
      <dgm:spPr/>
      <dgm:t>
        <a:bodyPr/>
        <a:lstStyle/>
        <a:p>
          <a:r>
            <a:rPr lang="es-ES" sz="1600" dirty="0"/>
            <a:t>Acceso a través de Internet con cualquier navegador (externo a la red de CFE).</a:t>
          </a:r>
        </a:p>
      </dgm:t>
    </dgm:pt>
    <dgm:pt modelId="{85DDBB2C-C8AD-4C99-9E93-2DF4F705E4D9}" type="parTrans" cxnId="{95A21495-A0A4-4930-B7BB-4B9246868D15}">
      <dgm:prSet/>
      <dgm:spPr/>
      <dgm:t>
        <a:bodyPr/>
        <a:lstStyle/>
        <a:p>
          <a:endParaRPr lang="es-ES" sz="1400"/>
        </a:p>
      </dgm:t>
    </dgm:pt>
    <dgm:pt modelId="{D8489FD3-1269-4DD1-959B-3C98F2ED40A3}" type="sibTrans" cxnId="{95A21495-A0A4-4930-B7BB-4B9246868D15}">
      <dgm:prSet/>
      <dgm:spPr/>
      <dgm:t>
        <a:bodyPr/>
        <a:lstStyle/>
        <a:p>
          <a:endParaRPr lang="es-ES" sz="1400"/>
        </a:p>
      </dgm:t>
    </dgm:pt>
    <dgm:pt modelId="{9EE6C22E-1302-42FB-9E14-9ACB83B10833}">
      <dgm:prSet custT="1"/>
      <dgm:spPr/>
      <dgm:t>
        <a:bodyPr/>
        <a:lstStyle/>
        <a:p>
          <a:r>
            <a:rPr lang="es-ES" sz="1600" dirty="0"/>
            <a:t>Acceso con dispositivos móviles a través de una aplicación</a:t>
          </a:r>
        </a:p>
      </dgm:t>
    </dgm:pt>
    <dgm:pt modelId="{DACBE88D-047F-4FC2-AF0E-27BFAEBFB9B5}" type="parTrans" cxnId="{DCDC8238-9B5D-41CA-96D8-C213A63493DC}">
      <dgm:prSet/>
      <dgm:spPr/>
      <dgm:t>
        <a:bodyPr/>
        <a:lstStyle/>
        <a:p>
          <a:endParaRPr lang="es-ES" sz="1400"/>
        </a:p>
      </dgm:t>
    </dgm:pt>
    <dgm:pt modelId="{EF89E65D-F6B3-444B-9592-5EA74876494F}" type="sibTrans" cxnId="{DCDC8238-9B5D-41CA-96D8-C213A63493DC}">
      <dgm:prSet/>
      <dgm:spPr/>
      <dgm:t>
        <a:bodyPr/>
        <a:lstStyle/>
        <a:p>
          <a:endParaRPr lang="es-ES" sz="1400"/>
        </a:p>
      </dgm:t>
    </dgm:pt>
    <dgm:pt modelId="{A613A578-C860-47EB-AD7D-6D9994105436}">
      <dgm:prSet custT="1"/>
      <dgm:spPr/>
      <dgm:t>
        <a:bodyPr/>
        <a:lstStyle/>
        <a:p>
          <a:r>
            <a:rPr lang="es-ES" sz="1600" dirty="0"/>
            <a:t>Plataforma de BI que permite tener tableros de control con indicadores de los avances de obras</a:t>
          </a:r>
        </a:p>
      </dgm:t>
    </dgm:pt>
    <dgm:pt modelId="{559EE368-822B-4B7E-BE83-040B98488AF9}" type="parTrans" cxnId="{B5D5B40C-B7E0-4B48-914B-2D3A0D3510E2}">
      <dgm:prSet/>
      <dgm:spPr/>
      <dgm:t>
        <a:bodyPr/>
        <a:lstStyle/>
        <a:p>
          <a:endParaRPr lang="es-ES" sz="1400"/>
        </a:p>
      </dgm:t>
    </dgm:pt>
    <dgm:pt modelId="{04F241D2-984E-4979-82CD-95577E428854}" type="sibTrans" cxnId="{B5D5B40C-B7E0-4B48-914B-2D3A0D3510E2}">
      <dgm:prSet/>
      <dgm:spPr/>
      <dgm:t>
        <a:bodyPr/>
        <a:lstStyle/>
        <a:p>
          <a:endParaRPr lang="es-ES" sz="1400"/>
        </a:p>
      </dgm:t>
    </dgm:pt>
    <dgm:pt modelId="{D2C716C4-188E-4447-BD9F-E81975A2C734}">
      <dgm:prSet custT="1"/>
      <dgm:spPr/>
      <dgm:t>
        <a:bodyPr/>
        <a:lstStyle/>
        <a:p>
          <a:r>
            <a:rPr lang="es-ES" sz="1600" dirty="0"/>
            <a:t>Reportes en PDF</a:t>
          </a:r>
        </a:p>
      </dgm:t>
    </dgm:pt>
    <dgm:pt modelId="{63BCD56A-D55C-42EB-BEBE-CA2A70CAF685}" type="parTrans" cxnId="{3729EEDE-E892-4AF2-80E5-9CC5F79A7AEA}">
      <dgm:prSet/>
      <dgm:spPr/>
      <dgm:t>
        <a:bodyPr/>
        <a:lstStyle/>
        <a:p>
          <a:endParaRPr lang="es-ES" sz="1400"/>
        </a:p>
      </dgm:t>
    </dgm:pt>
    <dgm:pt modelId="{10399B6A-F895-491D-8A1B-B6010007A227}" type="sibTrans" cxnId="{3729EEDE-E892-4AF2-80E5-9CC5F79A7AEA}">
      <dgm:prSet/>
      <dgm:spPr/>
      <dgm:t>
        <a:bodyPr/>
        <a:lstStyle/>
        <a:p>
          <a:endParaRPr lang="es-ES" sz="1400"/>
        </a:p>
      </dgm:t>
    </dgm:pt>
    <dgm:pt modelId="{DF7C931B-F760-45FF-9FD9-A0B30EDAFBDF}">
      <dgm:prSet custT="1"/>
      <dgm:spPr/>
      <dgm:t>
        <a:bodyPr/>
        <a:lstStyle/>
        <a:p>
          <a:r>
            <a:rPr lang="es-ES" sz="1600" dirty="0"/>
            <a:t>Envío de reportes automáticos a los responsables de obra en fechas de corte</a:t>
          </a:r>
        </a:p>
      </dgm:t>
    </dgm:pt>
    <dgm:pt modelId="{99062315-4545-4470-9D24-71F28310A8B0}" type="parTrans" cxnId="{DBE9A91A-8E4E-402B-8F04-1DC1D7B27DF5}">
      <dgm:prSet/>
      <dgm:spPr/>
      <dgm:t>
        <a:bodyPr/>
        <a:lstStyle/>
        <a:p>
          <a:endParaRPr lang="es-ES" sz="1400"/>
        </a:p>
      </dgm:t>
    </dgm:pt>
    <dgm:pt modelId="{0EEA80C5-0D25-428F-B0AF-8512F71C1C59}" type="sibTrans" cxnId="{DBE9A91A-8E4E-402B-8F04-1DC1D7B27DF5}">
      <dgm:prSet/>
      <dgm:spPr/>
      <dgm:t>
        <a:bodyPr/>
        <a:lstStyle/>
        <a:p>
          <a:endParaRPr lang="es-ES" sz="1400"/>
        </a:p>
      </dgm:t>
    </dgm:pt>
    <dgm:pt modelId="{7CB58203-E769-40B4-87E0-CCC7CBBC5498}" type="pres">
      <dgm:prSet presAssocID="{31DA2FD0-6FF7-47BA-8BDC-2DE9AF241F7C}" presName="linear" presStyleCnt="0">
        <dgm:presLayoutVars>
          <dgm:dir/>
          <dgm:animLvl val="lvl"/>
          <dgm:resizeHandles val="exact"/>
        </dgm:presLayoutVars>
      </dgm:prSet>
      <dgm:spPr/>
    </dgm:pt>
    <dgm:pt modelId="{8F30402F-DA31-4AB4-A33B-75DFCDED794C}" type="pres">
      <dgm:prSet presAssocID="{6803C8DF-21FA-4114-A06B-364F82AC1288}" presName="parentLin" presStyleCnt="0"/>
      <dgm:spPr/>
    </dgm:pt>
    <dgm:pt modelId="{ED4F9FF4-3B27-42AF-A0B5-717D02973804}" type="pres">
      <dgm:prSet presAssocID="{6803C8DF-21FA-4114-A06B-364F82AC1288}" presName="parentLeftMargin" presStyleLbl="node1" presStyleIdx="0" presStyleCnt="2"/>
      <dgm:spPr/>
    </dgm:pt>
    <dgm:pt modelId="{26F0AAED-F8E8-4458-A525-FAE4B72215F7}" type="pres">
      <dgm:prSet presAssocID="{6803C8DF-21FA-4114-A06B-364F82AC1288}" presName="parentText" presStyleLbl="node1" presStyleIdx="0" presStyleCnt="2" custScaleY="52179" custLinFactNeighborX="2616" custLinFactNeighborY="2701">
        <dgm:presLayoutVars>
          <dgm:chMax val="0"/>
          <dgm:bulletEnabled val="1"/>
        </dgm:presLayoutVars>
      </dgm:prSet>
      <dgm:spPr/>
    </dgm:pt>
    <dgm:pt modelId="{24746EB6-CB27-4D72-BD9A-F2A3A5990889}" type="pres">
      <dgm:prSet presAssocID="{6803C8DF-21FA-4114-A06B-364F82AC1288}" presName="negativeSpace" presStyleCnt="0"/>
      <dgm:spPr/>
    </dgm:pt>
    <dgm:pt modelId="{88C8C81B-56E9-43FF-B70C-5DFD473C7CAA}" type="pres">
      <dgm:prSet presAssocID="{6803C8DF-21FA-4114-A06B-364F82AC1288}" presName="childText" presStyleLbl="conFgAcc1" presStyleIdx="0" presStyleCnt="2" custLinFactNeighborY="27261">
        <dgm:presLayoutVars>
          <dgm:bulletEnabled val="1"/>
        </dgm:presLayoutVars>
      </dgm:prSet>
      <dgm:spPr/>
    </dgm:pt>
    <dgm:pt modelId="{61EE3C13-26E5-414D-A1DA-6822FB6030BF}" type="pres">
      <dgm:prSet presAssocID="{595F9AC1-ABAA-4A0C-97F7-25467319791B}" presName="spaceBetweenRectangles" presStyleCnt="0"/>
      <dgm:spPr/>
    </dgm:pt>
    <dgm:pt modelId="{95C2AF7C-BAFB-49DD-B724-EDCBD1CC9F9F}" type="pres">
      <dgm:prSet presAssocID="{791BEBAE-783F-4C76-AE2B-88657416CC4C}" presName="parentLin" presStyleCnt="0"/>
      <dgm:spPr/>
    </dgm:pt>
    <dgm:pt modelId="{0D933E33-57E6-407E-B350-DFB7944A5F88}" type="pres">
      <dgm:prSet presAssocID="{791BEBAE-783F-4C76-AE2B-88657416CC4C}" presName="parentLeftMargin" presStyleLbl="node1" presStyleIdx="0" presStyleCnt="2"/>
      <dgm:spPr/>
    </dgm:pt>
    <dgm:pt modelId="{1E4E8FC6-634E-414C-B563-4C0758AA5BA7}" type="pres">
      <dgm:prSet presAssocID="{791BEBAE-783F-4C76-AE2B-88657416CC4C}" presName="parentText" presStyleLbl="node1" presStyleIdx="1" presStyleCnt="2" custScaleY="50151">
        <dgm:presLayoutVars>
          <dgm:chMax val="0"/>
          <dgm:bulletEnabled val="1"/>
        </dgm:presLayoutVars>
      </dgm:prSet>
      <dgm:spPr/>
    </dgm:pt>
    <dgm:pt modelId="{E1928115-768C-490D-A180-72F0AB819379}" type="pres">
      <dgm:prSet presAssocID="{791BEBAE-783F-4C76-AE2B-88657416CC4C}" presName="negativeSpace" presStyleCnt="0"/>
      <dgm:spPr/>
    </dgm:pt>
    <dgm:pt modelId="{79636C55-F198-4F46-AE14-879A951216B3}" type="pres">
      <dgm:prSet presAssocID="{791BEBAE-783F-4C76-AE2B-88657416CC4C}" presName="childText" presStyleLbl="conFgAcc1" presStyleIdx="1" presStyleCnt="2" custLinFactNeighborY="11080">
        <dgm:presLayoutVars>
          <dgm:bulletEnabled val="1"/>
        </dgm:presLayoutVars>
      </dgm:prSet>
      <dgm:spPr/>
    </dgm:pt>
  </dgm:ptLst>
  <dgm:cxnLst>
    <dgm:cxn modelId="{B5D5B40C-B7E0-4B48-914B-2D3A0D3510E2}" srcId="{791BEBAE-783F-4C76-AE2B-88657416CC4C}" destId="{A613A578-C860-47EB-AD7D-6D9994105436}" srcOrd="0" destOrd="0" parTransId="{559EE368-822B-4B7E-BE83-040B98488AF9}" sibTransId="{04F241D2-984E-4979-82CD-95577E428854}"/>
    <dgm:cxn modelId="{34906110-32B2-4CE5-BE71-5BEE3568731D}" srcId="{31DA2FD0-6FF7-47BA-8BDC-2DE9AF241F7C}" destId="{791BEBAE-783F-4C76-AE2B-88657416CC4C}" srcOrd="1" destOrd="0" parTransId="{BB6A05CC-0EF8-4608-BA0D-7BD7EB5F9BF9}" sibTransId="{B389EEAD-3194-4171-9673-1C4DDC8A9257}"/>
    <dgm:cxn modelId="{DBE9A91A-8E4E-402B-8F04-1DC1D7B27DF5}" srcId="{791BEBAE-783F-4C76-AE2B-88657416CC4C}" destId="{DF7C931B-F760-45FF-9FD9-A0B30EDAFBDF}" srcOrd="2" destOrd="0" parTransId="{99062315-4545-4470-9D24-71F28310A8B0}" sibTransId="{0EEA80C5-0D25-428F-B0AF-8512F71C1C59}"/>
    <dgm:cxn modelId="{5F886428-330A-4C0A-A0EC-4D288FA2B57B}" type="presOf" srcId="{B88561C1-8B94-49BB-8615-160B4B1202C8}" destId="{88C8C81B-56E9-43FF-B70C-5DFD473C7CAA}" srcOrd="0" destOrd="0" presId="urn:microsoft.com/office/officeart/2005/8/layout/list1"/>
    <dgm:cxn modelId="{30107E28-79B2-4E55-A278-AC48B1D7A6D4}" type="presOf" srcId="{791BEBAE-783F-4C76-AE2B-88657416CC4C}" destId="{1E4E8FC6-634E-414C-B563-4C0758AA5BA7}" srcOrd="1" destOrd="0" presId="urn:microsoft.com/office/officeart/2005/8/layout/list1"/>
    <dgm:cxn modelId="{0BAD1B30-60C5-4458-8B97-D8F5440CE6E8}" srcId="{31DA2FD0-6FF7-47BA-8BDC-2DE9AF241F7C}" destId="{6803C8DF-21FA-4114-A06B-364F82AC1288}" srcOrd="0" destOrd="0" parTransId="{AE08FFB9-21C6-4BCD-8B53-A7856875E67D}" sibTransId="{595F9AC1-ABAA-4A0C-97F7-25467319791B}"/>
    <dgm:cxn modelId="{DCDC8238-9B5D-41CA-96D8-C213A63493DC}" srcId="{6803C8DF-21FA-4114-A06B-364F82AC1288}" destId="{9EE6C22E-1302-42FB-9E14-9ACB83B10833}" srcOrd="2" destOrd="0" parTransId="{DACBE88D-047F-4FC2-AF0E-27BFAEBFB9B5}" sibTransId="{EF89E65D-F6B3-444B-9592-5EA74876494F}"/>
    <dgm:cxn modelId="{0CF46E3E-352B-4E1C-A2F0-ECACA804378A}" type="presOf" srcId="{9EE6C22E-1302-42FB-9E14-9ACB83B10833}" destId="{88C8C81B-56E9-43FF-B70C-5DFD473C7CAA}" srcOrd="0" destOrd="2" presId="urn:microsoft.com/office/officeart/2005/8/layout/list1"/>
    <dgm:cxn modelId="{FB736945-DBB3-4945-84AA-855EFBBB0F02}" type="presOf" srcId="{6803C8DF-21FA-4114-A06B-364F82AC1288}" destId="{26F0AAED-F8E8-4458-A525-FAE4B72215F7}" srcOrd="1" destOrd="0" presId="urn:microsoft.com/office/officeart/2005/8/layout/list1"/>
    <dgm:cxn modelId="{5D3D256E-B902-4AA7-96DC-B30A2CBA893C}" srcId="{6803C8DF-21FA-4114-A06B-364F82AC1288}" destId="{B88561C1-8B94-49BB-8615-160B4B1202C8}" srcOrd="0" destOrd="0" parTransId="{9FBA4131-EC4E-469F-81BA-386CF8F60D37}" sibTransId="{F7193DBA-5251-4660-B845-E60D46848380}"/>
    <dgm:cxn modelId="{88893875-8224-4120-B3B8-9332215A1FC8}" type="presOf" srcId="{2A4D037A-6265-439A-9833-04A2229A2176}" destId="{88C8C81B-56E9-43FF-B70C-5DFD473C7CAA}" srcOrd="0" destOrd="1" presId="urn:microsoft.com/office/officeart/2005/8/layout/list1"/>
    <dgm:cxn modelId="{76E1747A-7B3E-44C3-B7D3-C3824B810C30}" type="presOf" srcId="{D2C716C4-188E-4447-BD9F-E81975A2C734}" destId="{79636C55-F198-4F46-AE14-879A951216B3}" srcOrd="0" destOrd="1" presId="urn:microsoft.com/office/officeart/2005/8/layout/list1"/>
    <dgm:cxn modelId="{95A21495-A0A4-4930-B7BB-4B9246868D15}" srcId="{6803C8DF-21FA-4114-A06B-364F82AC1288}" destId="{2A4D037A-6265-439A-9833-04A2229A2176}" srcOrd="1" destOrd="0" parTransId="{85DDBB2C-C8AD-4C99-9E93-2DF4F705E4D9}" sibTransId="{D8489FD3-1269-4DD1-959B-3C98F2ED40A3}"/>
    <dgm:cxn modelId="{F36C1A9F-182D-4648-B487-3DCF143D786A}" type="presOf" srcId="{6803C8DF-21FA-4114-A06B-364F82AC1288}" destId="{ED4F9FF4-3B27-42AF-A0B5-717D02973804}" srcOrd="0" destOrd="0" presId="urn:microsoft.com/office/officeart/2005/8/layout/list1"/>
    <dgm:cxn modelId="{0D3D6DAF-3210-42ED-936C-0AB38783D21E}" type="presOf" srcId="{791BEBAE-783F-4C76-AE2B-88657416CC4C}" destId="{0D933E33-57E6-407E-B350-DFB7944A5F88}" srcOrd="0" destOrd="0" presId="urn:microsoft.com/office/officeart/2005/8/layout/list1"/>
    <dgm:cxn modelId="{F889B1B8-1378-4C55-8DB7-EE8031716641}" type="presOf" srcId="{DF7C931B-F760-45FF-9FD9-A0B30EDAFBDF}" destId="{79636C55-F198-4F46-AE14-879A951216B3}" srcOrd="0" destOrd="2" presId="urn:microsoft.com/office/officeart/2005/8/layout/list1"/>
    <dgm:cxn modelId="{8F72ABCA-710A-4CF9-B2B8-88C366B3B5AF}" type="presOf" srcId="{A613A578-C860-47EB-AD7D-6D9994105436}" destId="{79636C55-F198-4F46-AE14-879A951216B3}" srcOrd="0" destOrd="0" presId="urn:microsoft.com/office/officeart/2005/8/layout/list1"/>
    <dgm:cxn modelId="{349F3ACD-C0EC-41D9-9F04-7DC62D4D82A5}" type="presOf" srcId="{31DA2FD0-6FF7-47BA-8BDC-2DE9AF241F7C}" destId="{7CB58203-E769-40B4-87E0-CCC7CBBC5498}" srcOrd="0" destOrd="0" presId="urn:microsoft.com/office/officeart/2005/8/layout/list1"/>
    <dgm:cxn modelId="{3729EEDE-E892-4AF2-80E5-9CC5F79A7AEA}" srcId="{791BEBAE-783F-4C76-AE2B-88657416CC4C}" destId="{D2C716C4-188E-4447-BD9F-E81975A2C734}" srcOrd="1" destOrd="0" parTransId="{63BCD56A-D55C-42EB-BEBE-CA2A70CAF685}" sibTransId="{10399B6A-F895-491D-8A1B-B6010007A227}"/>
    <dgm:cxn modelId="{C5C502D8-D0DF-4625-96B6-126768AC69C7}" type="presParOf" srcId="{7CB58203-E769-40B4-87E0-CCC7CBBC5498}" destId="{8F30402F-DA31-4AB4-A33B-75DFCDED794C}" srcOrd="0" destOrd="0" presId="urn:microsoft.com/office/officeart/2005/8/layout/list1"/>
    <dgm:cxn modelId="{57541ED1-17F5-4A81-B29F-9D4F239AC54E}" type="presParOf" srcId="{8F30402F-DA31-4AB4-A33B-75DFCDED794C}" destId="{ED4F9FF4-3B27-42AF-A0B5-717D02973804}" srcOrd="0" destOrd="0" presId="urn:microsoft.com/office/officeart/2005/8/layout/list1"/>
    <dgm:cxn modelId="{010BB5D7-7301-4ADE-BD39-54AFDDB357DB}" type="presParOf" srcId="{8F30402F-DA31-4AB4-A33B-75DFCDED794C}" destId="{26F0AAED-F8E8-4458-A525-FAE4B72215F7}" srcOrd="1" destOrd="0" presId="urn:microsoft.com/office/officeart/2005/8/layout/list1"/>
    <dgm:cxn modelId="{B63840FD-8D33-4916-8D01-B26D1AD33E3D}" type="presParOf" srcId="{7CB58203-E769-40B4-87E0-CCC7CBBC5498}" destId="{24746EB6-CB27-4D72-BD9A-F2A3A5990889}" srcOrd="1" destOrd="0" presId="urn:microsoft.com/office/officeart/2005/8/layout/list1"/>
    <dgm:cxn modelId="{25C0D866-33A2-4233-AAFF-E6E13A5FE30B}" type="presParOf" srcId="{7CB58203-E769-40B4-87E0-CCC7CBBC5498}" destId="{88C8C81B-56E9-43FF-B70C-5DFD473C7CAA}" srcOrd="2" destOrd="0" presId="urn:microsoft.com/office/officeart/2005/8/layout/list1"/>
    <dgm:cxn modelId="{3ABFDD9A-C2D3-4311-93D3-5C16761F01CB}" type="presParOf" srcId="{7CB58203-E769-40B4-87E0-CCC7CBBC5498}" destId="{61EE3C13-26E5-414D-A1DA-6822FB6030BF}" srcOrd="3" destOrd="0" presId="urn:microsoft.com/office/officeart/2005/8/layout/list1"/>
    <dgm:cxn modelId="{8242C3BE-251C-4748-A114-BF553A7AA3B7}" type="presParOf" srcId="{7CB58203-E769-40B4-87E0-CCC7CBBC5498}" destId="{95C2AF7C-BAFB-49DD-B724-EDCBD1CC9F9F}" srcOrd="4" destOrd="0" presId="urn:microsoft.com/office/officeart/2005/8/layout/list1"/>
    <dgm:cxn modelId="{8BAF3A7A-A4E5-494E-B864-E0135C76750F}" type="presParOf" srcId="{95C2AF7C-BAFB-49DD-B724-EDCBD1CC9F9F}" destId="{0D933E33-57E6-407E-B350-DFB7944A5F88}" srcOrd="0" destOrd="0" presId="urn:microsoft.com/office/officeart/2005/8/layout/list1"/>
    <dgm:cxn modelId="{DBDC5292-5674-4AFB-AD4D-0BB6E5475437}" type="presParOf" srcId="{95C2AF7C-BAFB-49DD-B724-EDCBD1CC9F9F}" destId="{1E4E8FC6-634E-414C-B563-4C0758AA5BA7}" srcOrd="1" destOrd="0" presId="urn:microsoft.com/office/officeart/2005/8/layout/list1"/>
    <dgm:cxn modelId="{0EDE1EFA-4EC5-4B7D-AA77-369F44269FB1}" type="presParOf" srcId="{7CB58203-E769-40B4-87E0-CCC7CBBC5498}" destId="{E1928115-768C-490D-A180-72F0AB819379}" srcOrd="5" destOrd="0" presId="urn:microsoft.com/office/officeart/2005/8/layout/list1"/>
    <dgm:cxn modelId="{054F46DC-3EA1-4273-9119-862752FD5BA8}" type="presParOf" srcId="{7CB58203-E769-40B4-87E0-CCC7CBBC5498}" destId="{79636C55-F198-4F46-AE14-879A951216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8C81B-56E9-43FF-B70C-5DFD473C7CAA}">
      <dsp:nvSpPr>
        <dsp:cNvPr id="0" name=""/>
        <dsp:cNvSpPr/>
      </dsp:nvSpPr>
      <dsp:spPr>
        <a:xfrm>
          <a:off x="0" y="243163"/>
          <a:ext cx="9940262" cy="2405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475" tIns="1353820" rIns="7714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Plataforma de captura de información de obras, contratos, programas y registro de nota a la bitácora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Acceso a través de Internet con cualquier navegador (externo a la red de CFE).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Acceso con dispositivos móviles a través de una aplicación</a:t>
          </a:r>
        </a:p>
      </dsp:txBody>
      <dsp:txXfrm>
        <a:off x="0" y="243163"/>
        <a:ext cx="9940262" cy="2405812"/>
      </dsp:txXfrm>
    </dsp:sp>
    <dsp:sp modelId="{26F0AAED-F8E8-4458-A525-FAE4B72215F7}">
      <dsp:nvSpPr>
        <dsp:cNvPr id="0" name=""/>
        <dsp:cNvSpPr/>
      </dsp:nvSpPr>
      <dsp:spPr>
        <a:xfrm>
          <a:off x="510014" y="157493"/>
          <a:ext cx="6958183" cy="1001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03" tIns="0" rIns="2630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Sharepoint</a:t>
          </a:r>
          <a:r>
            <a:rPr lang="es-ES" sz="2000" kern="1200" dirty="0"/>
            <a:t> 2013</a:t>
          </a:r>
        </a:p>
      </dsp:txBody>
      <dsp:txXfrm>
        <a:off x="558889" y="206368"/>
        <a:ext cx="6860433" cy="903460"/>
      </dsp:txXfrm>
    </dsp:sp>
    <dsp:sp modelId="{79636C55-F198-4F46-AE14-879A951216B3}">
      <dsp:nvSpPr>
        <dsp:cNvPr id="0" name=""/>
        <dsp:cNvSpPr/>
      </dsp:nvSpPr>
      <dsp:spPr>
        <a:xfrm>
          <a:off x="0" y="3012854"/>
          <a:ext cx="9940262" cy="2405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475" tIns="1353820" rIns="7714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Plataforma de BI que permite tener tableros de control con indicadores de los avances de obras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Reportes en PDF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Envío de reportes automáticos a los responsables de obra en fechas de corte</a:t>
          </a:r>
        </a:p>
      </dsp:txBody>
      <dsp:txXfrm>
        <a:off x="0" y="3012854"/>
        <a:ext cx="9940262" cy="2405812"/>
      </dsp:txXfrm>
    </dsp:sp>
    <dsp:sp modelId="{1E4E8FC6-634E-414C-B563-4C0758AA5BA7}">
      <dsp:nvSpPr>
        <dsp:cNvPr id="0" name=""/>
        <dsp:cNvSpPr/>
      </dsp:nvSpPr>
      <dsp:spPr>
        <a:xfrm>
          <a:off x="497013" y="2904290"/>
          <a:ext cx="6958183" cy="962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03" tIns="0" rIns="2630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QlikView</a:t>
          </a:r>
          <a:endParaRPr lang="es-ES" sz="2000" kern="1200" dirty="0"/>
        </a:p>
      </dsp:txBody>
      <dsp:txXfrm>
        <a:off x="543988" y="2951265"/>
        <a:ext cx="6864233" cy="868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tema 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grpSp>
        <p:nvGrpSpPr>
          <p:cNvPr id="5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6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1 Rectángulo"/>
          <p:cNvSpPr/>
          <p:nvPr/>
        </p:nvSpPr>
        <p:spPr>
          <a:xfrm>
            <a:off x="283636" y="166112"/>
            <a:ext cx="242608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301" y="285390"/>
            <a:ext cx="7378700" cy="943336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854" y="1304926"/>
            <a:ext cx="11466588" cy="483734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92929"/>
                </a:solidFill>
              </a:defRPr>
            </a:lvl1pPr>
            <a:lvl2pPr>
              <a:defRPr sz="1800">
                <a:solidFill>
                  <a:srgbClr val="292929"/>
                </a:solidFill>
              </a:defRPr>
            </a:lvl2pPr>
            <a:lvl3pPr>
              <a:defRPr sz="1600">
                <a:solidFill>
                  <a:srgbClr val="292929"/>
                </a:solidFill>
              </a:defRPr>
            </a:lvl3pPr>
            <a:lvl4pPr>
              <a:defRPr sz="1400">
                <a:solidFill>
                  <a:srgbClr val="292929"/>
                </a:solidFill>
              </a:defRPr>
            </a:lvl4pPr>
            <a:lvl5pPr>
              <a:defRPr sz="1400">
                <a:solidFill>
                  <a:srgbClr val="292929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4165600" y="6438900"/>
            <a:ext cx="3860800" cy="331788"/>
          </a:xfrm>
        </p:spPr>
        <p:txBody>
          <a:bodyPr/>
          <a:lstStyle>
            <a:lvl1pPr>
              <a:defRPr/>
            </a:lvl1pPr>
          </a:lstStyle>
          <a:p>
            <a:endParaRPr lang="es-MX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0" y="6535739"/>
            <a:ext cx="1229784" cy="185737"/>
          </a:xfrm>
        </p:spPr>
        <p:txBody>
          <a:bodyPr/>
          <a:lstStyle>
            <a:lvl1pPr>
              <a:defRPr smtClean="0"/>
            </a:lvl1pPr>
          </a:lstStyle>
          <a:p>
            <a:fld id="{A4D476DB-7978-4E1C-9649-7865EA2BEE8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s Contenido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sp>
        <p:nvSpPr>
          <p:cNvPr id="9" name="7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grpSp>
        <p:nvGrpSpPr>
          <p:cNvPr id="10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11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8"/>
          <p:cNvSpPr>
            <a:spLocks noGrp="1"/>
          </p:cNvSpPr>
          <p:nvPr>
            <p:ph type="body" sz="quarter" idx="13"/>
          </p:nvPr>
        </p:nvSpPr>
        <p:spPr>
          <a:xfrm>
            <a:off x="622299" y="1343025"/>
            <a:ext cx="3441700" cy="4743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eaLnBrk="1" latinLnBrk="0" hangingPunct="1">
              <a:buNone/>
              <a:defRPr kumimoji="0" lang="es-ES" sz="1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5"/>
          </p:nvPr>
        </p:nvSpPr>
        <p:spPr>
          <a:xfrm>
            <a:off x="622299" y="1817345"/>
            <a:ext cx="3441700" cy="424055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6"/>
          </p:nvPr>
        </p:nvSpPr>
        <p:spPr>
          <a:xfrm>
            <a:off x="4356099" y="1343025"/>
            <a:ext cx="3441700" cy="4743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eaLnBrk="1" latinLnBrk="0" hangingPunct="1">
              <a:buNone/>
              <a:defRPr kumimoji="0" lang="es-ES" sz="1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Rectangle 8"/>
          <p:cNvSpPr>
            <a:spLocks noGrp="1"/>
          </p:cNvSpPr>
          <p:nvPr>
            <p:ph type="body" sz="quarter" idx="17"/>
          </p:nvPr>
        </p:nvSpPr>
        <p:spPr>
          <a:xfrm>
            <a:off x="8115299" y="1343025"/>
            <a:ext cx="3441700" cy="47432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eaLnBrk="1" latinLnBrk="0" hangingPunct="1">
              <a:buNone/>
              <a:defRPr kumimoji="0" lang="es-ES" sz="1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3" name="Rectangle 11"/>
          <p:cNvSpPr>
            <a:spLocks noGrp="1"/>
          </p:cNvSpPr>
          <p:nvPr>
            <p:ph sz="quarter" idx="18"/>
          </p:nvPr>
        </p:nvSpPr>
        <p:spPr>
          <a:xfrm>
            <a:off x="4356098" y="1817345"/>
            <a:ext cx="3441700" cy="424055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19"/>
          </p:nvPr>
        </p:nvSpPr>
        <p:spPr>
          <a:xfrm>
            <a:off x="8115299" y="1817345"/>
            <a:ext cx="3441700" cy="424055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temas - comparacion -  título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sp>
        <p:nvSpPr>
          <p:cNvPr id="6" name="7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grpSp>
        <p:nvGrpSpPr>
          <p:cNvPr id="7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8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3241" y="320015"/>
            <a:ext cx="6959159" cy="765836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4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temas V2 - comparacion -  título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sp>
        <p:nvSpPr>
          <p:cNvPr id="8" name="7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grpSp>
        <p:nvGrpSpPr>
          <p:cNvPr id="9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10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3241" y="320015"/>
            <a:ext cx="6959159" cy="765836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2324101"/>
            <a:ext cx="5384800" cy="38020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2324101"/>
            <a:ext cx="5384800" cy="38020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idx="10"/>
          </p:nvPr>
        </p:nvSpPr>
        <p:spPr>
          <a:xfrm>
            <a:off x="609600" y="1535113"/>
            <a:ext cx="5386917" cy="639762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1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tro_Contenido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sp>
        <p:nvSpPr>
          <p:cNvPr id="11" name="7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grpSp>
        <p:nvGrpSpPr>
          <p:cNvPr id="12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13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8"/>
          <p:cNvSpPr>
            <a:spLocks noGrp="1"/>
          </p:cNvSpPr>
          <p:nvPr>
            <p:ph type="body" sz="quarter" idx="13"/>
          </p:nvPr>
        </p:nvSpPr>
        <p:spPr>
          <a:xfrm>
            <a:off x="673100" y="1343025"/>
            <a:ext cx="5283200" cy="22860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eaLnBrk="1" latinLnBrk="0" hangingPunct="1">
              <a:buNone/>
              <a:defRPr kumimoji="0" lang="es-ES" sz="1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5"/>
          </p:nvPr>
        </p:nvSpPr>
        <p:spPr>
          <a:xfrm>
            <a:off x="673100" y="1571626"/>
            <a:ext cx="5283200" cy="21621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6"/>
          </p:nvPr>
        </p:nvSpPr>
        <p:spPr>
          <a:xfrm>
            <a:off x="669036" y="3814572"/>
            <a:ext cx="5287264" cy="22860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eaLnBrk="1" latinLnBrk="0" hangingPunct="1">
              <a:buNone/>
              <a:defRPr kumimoji="0" lang="es-ES" sz="1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17"/>
          </p:nvPr>
        </p:nvSpPr>
        <p:spPr>
          <a:xfrm>
            <a:off x="669036" y="4043172"/>
            <a:ext cx="5287264" cy="209092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29" name="Rectangle 8"/>
          <p:cNvSpPr>
            <a:spLocks noGrp="1"/>
          </p:cNvSpPr>
          <p:nvPr>
            <p:ph type="body" sz="quarter" idx="18"/>
          </p:nvPr>
        </p:nvSpPr>
        <p:spPr>
          <a:xfrm>
            <a:off x="6159500" y="1343025"/>
            <a:ext cx="5283200" cy="22860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eaLnBrk="1" latinLnBrk="0" hangingPunct="1">
              <a:buNone/>
              <a:defRPr kumimoji="0" lang="es-ES" sz="1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Rectangle 11"/>
          <p:cNvSpPr>
            <a:spLocks noGrp="1"/>
          </p:cNvSpPr>
          <p:nvPr>
            <p:ph sz="quarter" idx="19"/>
          </p:nvPr>
        </p:nvSpPr>
        <p:spPr>
          <a:xfrm>
            <a:off x="6159500" y="1571626"/>
            <a:ext cx="5283200" cy="21621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20"/>
          </p:nvPr>
        </p:nvSpPr>
        <p:spPr>
          <a:xfrm>
            <a:off x="6155436" y="3814572"/>
            <a:ext cx="5287264" cy="22860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eaLnBrk="1" latinLnBrk="0" hangingPunct="1">
              <a:buNone/>
              <a:defRPr kumimoji="0" lang="es-ES" sz="1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1"/>
          </p:nvPr>
        </p:nvSpPr>
        <p:spPr>
          <a:xfrm>
            <a:off x="6155436" y="4043172"/>
            <a:ext cx="5287264" cy="209092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7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15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7"/>
          <p:cNvGrpSpPr>
            <a:grpSpLocks/>
          </p:cNvGrpSpPr>
          <p:nvPr/>
        </p:nvGrpSpPr>
        <p:grpSpPr bwMode="auto">
          <a:xfrm>
            <a:off x="622300" y="3473451"/>
            <a:ext cx="10955867" cy="41275"/>
            <a:chOff x="466889" y="3632697"/>
            <a:chExt cx="8217228" cy="37352"/>
          </a:xfrm>
        </p:grpSpPr>
        <p:cxnSp>
          <p:nvCxnSpPr>
            <p:cNvPr id="6" name="Conector recto 2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639518"/>
            <a:ext cx="10363200" cy="100404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4746206"/>
            <a:ext cx="8534400" cy="1316755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63481-02AD-4822-BB25-338C302CD205}" type="datetimeFigureOut">
              <a:rPr lang="es-MX" smtClean="0"/>
              <a:t>14/11/2018</a:t>
            </a:fld>
            <a:endParaRPr lang="es-MX" dirty="0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dirty="0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D476DB-7978-4E1C-9649-7865EA2BEE8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57" y="338906"/>
            <a:ext cx="5188935" cy="30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639518"/>
            <a:ext cx="12192000" cy="1004046"/>
          </a:xfrm>
          <a:solidFill>
            <a:schemeClr val="tx1"/>
          </a:solidFill>
        </p:spPr>
        <p:txBody>
          <a:bodyPr>
            <a:normAutofit/>
          </a:bodyPr>
          <a:lstStyle>
            <a:lvl1pPr marL="342900" indent="0"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5300" y="4720386"/>
            <a:ext cx="8534400" cy="131675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63481-02AD-4822-BB25-338C302CD205}" type="datetimeFigureOut">
              <a:rPr lang="es-MX" smtClean="0"/>
              <a:t>14/11/2018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D476DB-7978-4E1C-9649-7865EA2BEE8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2663037"/>
            <a:ext cx="3029364" cy="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4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tema en cobranding 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sp>
        <p:nvSpPr>
          <p:cNvPr id="6" name="7 Rectángulo"/>
          <p:cNvSpPr/>
          <p:nvPr/>
        </p:nvSpPr>
        <p:spPr>
          <a:xfrm>
            <a:off x="243416" y="146052"/>
            <a:ext cx="2651125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grpSp>
        <p:nvGrpSpPr>
          <p:cNvPr id="7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8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813" y="1247333"/>
            <a:ext cx="11174328" cy="613355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1905000"/>
            <a:ext cx="11179628" cy="419780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92929"/>
                </a:solidFill>
              </a:defRPr>
            </a:lvl1pPr>
            <a:lvl2pPr>
              <a:defRPr sz="1800">
                <a:solidFill>
                  <a:srgbClr val="292929"/>
                </a:solidFill>
              </a:defRPr>
            </a:lvl2pPr>
            <a:lvl3pPr>
              <a:defRPr sz="1600">
                <a:solidFill>
                  <a:srgbClr val="292929"/>
                </a:solidFill>
              </a:defRPr>
            </a:lvl3pPr>
            <a:lvl4pPr>
              <a:defRPr sz="1400">
                <a:solidFill>
                  <a:srgbClr val="292929"/>
                </a:solidFill>
              </a:defRPr>
            </a:lvl4pPr>
            <a:lvl5pPr>
              <a:defRPr sz="1400">
                <a:solidFill>
                  <a:srgbClr val="292929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9383184" y="293688"/>
            <a:ext cx="2319867" cy="754062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s-ES" noProof="0" dirty="0"/>
              <a:t>Haga clic en el icono para agregar una imagen</a:t>
            </a:r>
            <a:endParaRPr lang="es-MX" noProof="0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4"/>
          </p:nvPr>
        </p:nvSpPr>
        <p:spPr>
          <a:xfrm>
            <a:off x="4165600" y="6438900"/>
            <a:ext cx="3860800" cy="331788"/>
          </a:xfrm>
        </p:spPr>
        <p:txBody>
          <a:bodyPr/>
          <a:lstStyle>
            <a:lvl1pPr>
              <a:defRPr/>
            </a:lvl1pPr>
          </a:lstStyle>
          <a:p>
            <a:endParaRPr lang="es-MX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5"/>
          </p:nvPr>
        </p:nvSpPr>
        <p:spPr>
          <a:xfrm>
            <a:off x="0" y="6535739"/>
            <a:ext cx="1229784" cy="185737"/>
          </a:xfrm>
        </p:spPr>
        <p:txBody>
          <a:bodyPr/>
          <a:lstStyle>
            <a:lvl1pPr>
              <a:defRPr smtClean="0"/>
            </a:lvl1pPr>
          </a:lstStyle>
          <a:p>
            <a:fld id="{A4D476DB-7978-4E1C-9649-7865EA2BEE8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3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 y dia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sp>
        <p:nvSpPr>
          <p:cNvPr id="6" name="7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grpSp>
        <p:nvGrpSpPr>
          <p:cNvPr id="7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8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501" y="1282700"/>
            <a:ext cx="41761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7006167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44501" y="2444751"/>
            <a:ext cx="4176184" cy="3594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7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 y diagrama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sp>
        <p:nvSpPr>
          <p:cNvPr id="6" name="7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grpSp>
        <p:nvGrpSpPr>
          <p:cNvPr id="7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8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853" y="1660526"/>
            <a:ext cx="4270832" cy="663574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anchor="b"/>
          <a:lstStyle>
            <a:lvl1pPr marL="0" indent="0" algn="l">
              <a:tabLst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7006167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44501" y="2444751"/>
            <a:ext cx="4176184" cy="3594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2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sp>
        <p:nvSpPr>
          <p:cNvPr id="6" name="7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grpSp>
        <p:nvGrpSpPr>
          <p:cNvPr id="7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8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59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82599" y="1057275"/>
            <a:ext cx="11239500" cy="36703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8259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8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-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grpSp>
        <p:nvGrpSpPr>
          <p:cNvPr id="4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5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11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08940" y="304440"/>
            <a:ext cx="7314761" cy="943336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tema fondo claro 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43417" y="1333501"/>
            <a:ext cx="11673416" cy="485457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sp>
        <p:nvSpPr>
          <p:cNvPr id="5" name="Recortar rectángulo de esquina sencilla 8"/>
          <p:cNvSpPr/>
          <p:nvPr/>
        </p:nvSpPr>
        <p:spPr>
          <a:xfrm rot="16200000">
            <a:off x="3101182" y="-2627576"/>
            <a:ext cx="5957887" cy="11673416"/>
          </a:xfrm>
          <a:prstGeom prst="snip1Rect">
            <a:avLst>
              <a:gd name="adj" fmla="val 10217"/>
            </a:avLst>
          </a:prstGeom>
          <a:noFill/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grpSp>
        <p:nvGrpSpPr>
          <p:cNvPr id="6" name="Agrupar 4"/>
          <p:cNvGrpSpPr>
            <a:grpSpLocks/>
          </p:cNvGrpSpPr>
          <p:nvPr/>
        </p:nvGrpSpPr>
        <p:grpSpPr bwMode="auto">
          <a:xfrm>
            <a:off x="0" y="6329363"/>
            <a:ext cx="12352867" cy="25400"/>
            <a:chOff x="466889" y="3632697"/>
            <a:chExt cx="8217228" cy="37352"/>
          </a:xfrm>
        </p:grpSpPr>
        <p:cxnSp>
          <p:nvCxnSpPr>
            <p:cNvPr id="7" name="Conector recto 5"/>
            <p:cNvCxnSpPr/>
            <p:nvPr/>
          </p:nvCxnSpPr>
          <p:spPr>
            <a:xfrm>
              <a:off x="466889" y="3632697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6"/>
            <p:cNvCxnSpPr/>
            <p:nvPr/>
          </p:nvCxnSpPr>
          <p:spPr>
            <a:xfrm>
              <a:off x="466889" y="3670049"/>
              <a:ext cx="8217228" cy="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uadroTexto 7"/>
          <p:cNvSpPr txBox="1">
            <a:spLocks noChangeArrowheads="1"/>
          </p:cNvSpPr>
          <p:nvPr/>
        </p:nvSpPr>
        <p:spPr bwMode="auto">
          <a:xfrm>
            <a:off x="10027434" y="6483350"/>
            <a:ext cx="15824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MX" sz="1100" dirty="0">
                <a:solidFill>
                  <a:srgbClr val="9A9A9A"/>
                </a:solidFill>
                <a:latin typeface="Trajan Pro"/>
                <a:ea typeface="Trajan Pro"/>
                <a:cs typeface="Trajan Pro"/>
              </a:rPr>
              <a:t>Dirección de Finanzas</a:t>
            </a:r>
          </a:p>
        </p:txBody>
      </p:sp>
      <p:sp>
        <p:nvSpPr>
          <p:cNvPr id="10" name="12 Rectángulo"/>
          <p:cNvSpPr/>
          <p:nvPr/>
        </p:nvSpPr>
        <p:spPr>
          <a:xfrm>
            <a:off x="86785" y="20638"/>
            <a:ext cx="2420891" cy="925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301" y="285390"/>
            <a:ext cx="7378700" cy="943336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854" y="1789340"/>
            <a:ext cx="11466588" cy="4010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4165600" y="6438900"/>
            <a:ext cx="3860800" cy="331788"/>
          </a:xfrm>
        </p:spPr>
        <p:txBody>
          <a:bodyPr/>
          <a:lstStyle>
            <a:lvl1pPr>
              <a:defRPr/>
            </a:lvl1pPr>
          </a:lstStyle>
          <a:p>
            <a:endParaRPr lang="es-MX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0" y="6535739"/>
            <a:ext cx="1229784" cy="185737"/>
          </a:xfrm>
        </p:spPr>
        <p:txBody>
          <a:bodyPr/>
          <a:lstStyle>
            <a:lvl1pPr>
              <a:defRPr smtClean="0"/>
            </a:lvl1pPr>
          </a:lstStyle>
          <a:p>
            <a:fld id="{A4D476DB-7978-4E1C-9649-7865EA2BEE86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" y="282577"/>
            <a:ext cx="2224040" cy="6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622800" y="627063"/>
            <a:ext cx="6959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/>
              <a:t>Clic para editar título</a:t>
            </a:r>
            <a:endParaRPr lang="es-ES" altLang="es-MX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789113"/>
            <a:ext cx="10972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/>
              <a:t>Haga clic para modificar el estilo de texto del patrón</a:t>
            </a:r>
          </a:p>
          <a:p>
            <a:pPr lvl="1"/>
            <a:r>
              <a:rPr lang="es-ES_tradnl" altLang="es-MX"/>
              <a:t>Segundo nivel</a:t>
            </a:r>
          </a:p>
          <a:p>
            <a:pPr lvl="2"/>
            <a:r>
              <a:rPr lang="es-ES_tradnl" altLang="es-MX"/>
              <a:t>Tercer nivel</a:t>
            </a:r>
          </a:p>
          <a:p>
            <a:pPr lvl="3"/>
            <a:r>
              <a:rPr lang="es-ES_tradnl" altLang="es-MX"/>
              <a:t>Cuarto nivel</a:t>
            </a:r>
          </a:p>
          <a:p>
            <a:pPr lvl="4"/>
            <a:r>
              <a:rPr lang="es-ES_tradnl" altLang="es-MX"/>
              <a:t>Quinto nivel</a:t>
            </a:r>
            <a:endParaRPr lang="es-ES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A463481-02AD-4822-BB25-338C302CD205}" type="datetimeFigureOut">
              <a:rPr lang="es-MX" smtClean="0"/>
              <a:t>14/11/2018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F8F8F"/>
                </a:solidFill>
              </a:defRPr>
            </a:lvl1pPr>
          </a:lstStyle>
          <a:p>
            <a:fld id="{A4D476DB-7978-4E1C-9649-7865EA2BEE8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980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7" r:id="rId10"/>
    <p:sldLayoutId id="2147483685" r:id="rId11"/>
    <p:sldLayoutId id="2147483686" r:id="rId12"/>
    <p:sldLayoutId id="2147483688" r:id="rId13"/>
    <p:sldLayoutId id="2147483689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686868"/>
          </a:solidFill>
          <a:latin typeface="Adobe Caslon Pro" pitchFamily="18" charset="0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686868"/>
          </a:solidFill>
          <a:latin typeface="Adobe Caslon Pro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686868"/>
          </a:solidFill>
          <a:latin typeface="Adobe Caslon Pro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686868"/>
          </a:solidFill>
          <a:latin typeface="Adobe Caslon Pro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686868"/>
          </a:solidFill>
          <a:latin typeface="Adobe Caslon Pro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686868"/>
          </a:solidFill>
          <a:latin typeface="Adobe Caslon Pro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686868"/>
          </a:solidFill>
          <a:latin typeface="Adobe Caslon Pro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686868"/>
          </a:solidFill>
          <a:latin typeface="Adobe Caslon Pro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686868"/>
          </a:solidFill>
          <a:latin typeface="Adobe Caslon Pro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aul.decorzant@cfe.mx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10.55.56.67/qlikview/FormLogin.htm" TargetMode="External"/><Relationship Id="rId2" Type="http://schemas.openxmlformats.org/officeDocument/2006/relationships/hyperlink" Target="http://controldeobras.cfe.mx/Paginas/default.aspx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7143" y="3877409"/>
            <a:ext cx="8534400" cy="1316755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/>
              <a:t>SISTEMA ELECTRONICO DE CONTROL DE OBRAS</a:t>
            </a:r>
          </a:p>
          <a:p>
            <a:r>
              <a:rPr lang="es-MX" b="1" dirty="0"/>
              <a:t>BITACORA </a:t>
            </a:r>
          </a:p>
          <a:p>
            <a:r>
              <a:rPr lang="es-MX" b="1" dirty="0"/>
              <a:t>Versión 2.0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777844" y="6234546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Noviembre 2018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252248" y="64886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Ing. Paul </a:t>
            </a:r>
            <a:r>
              <a:rPr lang="es-MX" dirty="0" err="1"/>
              <a:t>Decorzant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134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86004" y="357593"/>
            <a:ext cx="2744676" cy="943336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Perfil de consulta.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893" y="1951395"/>
            <a:ext cx="11157596" cy="35669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8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+mn-lt"/>
              </a:rPr>
              <a:t>Pantalla de Inicio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346841" y="2444751"/>
            <a:ext cx="4273844" cy="103209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Pagina de inicio del portal de sistema de control de obras  y bitácora en donde se despliega el menú con las opciones para el seguimiento y control de obras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B950C3-C94A-4A08-87C9-613AD7B5D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85" y="273050"/>
            <a:ext cx="6989215" cy="48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8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+mn-lt"/>
              </a:rPr>
              <a:t>Pantalla de Inicio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346841" y="2444751"/>
            <a:ext cx="4273844" cy="103209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Pagina de inicio del portal de sistema de control de obras  y bitácora en donde se despliega el menú con las opciones para el seguimiento y control de obras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52" y="273052"/>
            <a:ext cx="7184813" cy="58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377" y="1282701"/>
            <a:ext cx="4176184" cy="1162050"/>
          </a:xfrm>
        </p:spPr>
        <p:txBody>
          <a:bodyPr/>
          <a:lstStyle/>
          <a:p>
            <a:r>
              <a:rPr lang="es-MX" dirty="0">
                <a:latin typeface="+mj-lt"/>
                <a:cs typeface="Arial" panose="020B0604020202020204" pitchFamily="34" charset="0"/>
              </a:rPr>
              <a:t>Información del Contrato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9322" y="2534391"/>
            <a:ext cx="3968011" cy="120221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Formato de captura de información del contrato con datos de convenios para el seguimiento y control de obras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60" y="269250"/>
            <a:ext cx="7278339" cy="59614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Información de Obra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En el formato de captura de la información de la obra se recaba los siguientes datos: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Información para el seguimiento y control de cada una de las obras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Ponderados y avance real por cada una de las partidas</a:t>
            </a: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Información que permite darle seguimiento puntual a los atrasos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Los días imputables a CFE, contratista o casos fortuitos</a:t>
            </a:r>
            <a:endParaRPr lang="es-MX" dirty="0"/>
          </a:p>
          <a:p>
            <a:pPr algn="just"/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48311"/>
            <a:ext cx="6964325" cy="61950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8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117272" y="2894735"/>
            <a:ext cx="6109855" cy="648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3600" dirty="0"/>
              <a:t>BITÁCORA ELECTRÓNICA</a:t>
            </a:r>
            <a:endParaRPr lang="es-MX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7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correo de notificación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/>
              <a:t>Cuando se registra una nueva nota le llega un correo a la contraparte un donde puede revisar la información y le permite ir al registro desde los vínculos del correo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33" y="522657"/>
            <a:ext cx="7023076" cy="4198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9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Bitácora Flujo (nota de CFE)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8" y="1228726"/>
            <a:ext cx="10015870" cy="49345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1" y="1213445"/>
            <a:ext cx="10184219" cy="49708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Bitácora flujo (nota de Contratista)</a:t>
            </a:r>
          </a:p>
        </p:txBody>
      </p:sp>
    </p:spTree>
    <p:extLst>
      <p:ext uri="{BB962C8B-B14F-4D97-AF65-F5344CB8AC3E}">
        <p14:creationId xmlns:p14="http://schemas.microsoft.com/office/powerpoint/2010/main" val="424498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Notas de mis obras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Lista de Notas a mis Obras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dirty="0"/>
              <a:t>Por  Contrato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dirty="0"/>
              <a:t>Por  Obra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dirty="0"/>
              <a:t>Estatus de la Nota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dirty="0"/>
              <a:t>Quien la creo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dirty="0"/>
              <a:t>Quien la firmo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377" y="510363"/>
            <a:ext cx="8335926" cy="53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Perfil Instructor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Ing</a:t>
            </a:r>
            <a:r>
              <a:rPr lang="es-MX" dirty="0"/>
              <a:t> Paul Decorzant</a:t>
            </a:r>
            <a:br>
              <a:rPr lang="es-MX" dirty="0"/>
            </a:br>
            <a:r>
              <a:rPr lang="es-MX" dirty="0"/>
              <a:t>Adscrito Coordinacion de Control Interno</a:t>
            </a:r>
          </a:p>
          <a:p>
            <a:pPr marL="0" indent="0">
              <a:buNone/>
            </a:pPr>
            <a:r>
              <a:rPr lang="es-MX" dirty="0"/>
              <a:t>      17 años en CFE</a:t>
            </a:r>
          </a:p>
          <a:p>
            <a:pPr marL="0" indent="0">
              <a:buNone/>
            </a:pPr>
            <a:r>
              <a:rPr lang="es-MX" dirty="0"/>
              <a:t>      Coordinar Grupos de mejora de PM,PS,MMA,MMC,PV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pPr marL="0" indent="0">
              <a:buNone/>
            </a:pPr>
            <a:r>
              <a:rPr lang="es-MX" dirty="0"/>
              <a:t>      Desarrollo de modulo de parque vehicular, Portal de Control Interno, coordinación de Sistemas de BI, desarrollo de sistema de Obra.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            correo: </a:t>
            </a:r>
            <a:r>
              <a:rPr lang="es-MX" dirty="0">
                <a:hlinkClick r:id="rId2"/>
              </a:rPr>
              <a:t>paul.decorzant@cfe.mx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                     Ext: 92679</a:t>
            </a:r>
          </a:p>
          <a:p>
            <a:pPr marL="0" indent="0">
              <a:buNone/>
            </a:pPr>
            <a:r>
              <a:rPr lang="es-MX" dirty="0"/>
              <a:t>       </a:t>
            </a:r>
          </a:p>
          <a:p>
            <a:pPr marL="0" indent="0">
              <a:buNone/>
            </a:pPr>
            <a:r>
              <a:rPr lang="es-MX" dirty="0"/>
              <a:t>    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Mis Notas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3"/>
          <p:cNvSpPr txBox="1">
            <a:spLocks/>
          </p:cNvSpPr>
          <p:nvPr/>
        </p:nvSpPr>
        <p:spPr bwMode="auto">
          <a:xfrm>
            <a:off x="373608" y="2597151"/>
            <a:ext cx="4176184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Lista de nota que el usuario creo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Por  Obra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Por Referente a: (tipo de nota)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Estatus de la Nota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Quien la creo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Quien la Firmo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437" y="425302"/>
            <a:ext cx="8168464" cy="56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Datos de la Nota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Relacionada con Obra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Fecha y Nombre de creación de nota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Fecha y Nombre de Firma de nota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Código de Barra con Clave única de la Nota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Estatus de la Nota: </a:t>
            </a:r>
            <a:endParaRPr lang="es-MX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/>
              <a:t>Activa (durante 5 días)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/>
              <a:t>Firmada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/>
              <a:t>Cerrada (después de 5 días sin firma)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732" y="264200"/>
            <a:ext cx="7006167" cy="58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99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Impresión de Bitácora por Obra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263" y="365059"/>
            <a:ext cx="7005637" cy="5669094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Formato para la impresión de todas las notas que constituyen la bitácora de una obra.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9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24891" y="2192482"/>
            <a:ext cx="8825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SISTEMA ELECTRONICO DE CONTROL DE OBRAS</a:t>
            </a:r>
            <a:endParaRPr lang="es-419" sz="2800" dirty="0"/>
          </a:p>
          <a:p>
            <a:pPr algn="ctr"/>
            <a:endParaRPr lang="es-419" sz="2800" dirty="0"/>
          </a:p>
          <a:p>
            <a:pPr algn="ctr"/>
            <a:r>
              <a:rPr lang="es-419" sz="2400" dirty="0"/>
              <a:t>PLATAFORMA DE REPORTES E INDICADORES</a:t>
            </a:r>
          </a:p>
          <a:p>
            <a:endParaRPr lang="es-419" dirty="0"/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60B58D-E784-4A1C-BE22-DF34BEFE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453" y="1310573"/>
            <a:ext cx="8743950" cy="4619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ED3A62-7AB1-4E33-B8BA-18B776FA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67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A49CDE9-2B1C-42CD-8992-48F69F38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9" y="1000629"/>
            <a:ext cx="11617842" cy="51871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8B6EEE-DC3C-48A5-B05E-4AEC3DB59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5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CEFB11-3E4E-4358-AF79-197DC056C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1B5083-C652-4AFE-95BE-94A3EB8F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903689"/>
            <a:ext cx="9077325" cy="52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41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A8ED57-D7E0-4700-9296-3A37C6A6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B951AC-CE7A-4A97-A6C4-5F5F03F40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903689"/>
            <a:ext cx="11033051" cy="54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2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70737E-3629-4E1B-8B5C-AC9D1C5A8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DCCF5F-D3BC-4424-A133-44248D07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83" y="456663"/>
            <a:ext cx="8413495" cy="55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2301" y="285390"/>
            <a:ext cx="2862117" cy="943336"/>
          </a:xfrm>
        </p:spPr>
        <p:txBody>
          <a:bodyPr/>
          <a:lstStyle/>
          <a:p>
            <a:r>
              <a:rPr lang="es-MX" dirty="0">
                <a:latin typeface="+mn-lt"/>
              </a:rPr>
              <a:t>Reporte de Obra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8" y="1137659"/>
            <a:ext cx="11419368" cy="51718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4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Agenda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465734" y="1335052"/>
            <a:ext cx="7380016" cy="4837340"/>
          </a:xfrm>
        </p:spPr>
        <p:txBody>
          <a:bodyPr/>
          <a:lstStyle/>
          <a:p>
            <a:r>
              <a:rPr lang="es-MX" dirty="0"/>
              <a:t>Historia del Sistema de Control de obras</a:t>
            </a:r>
          </a:p>
          <a:p>
            <a:r>
              <a:rPr lang="es-MX" dirty="0"/>
              <a:t>Presentación de Qlik Versión 2</a:t>
            </a:r>
          </a:p>
          <a:p>
            <a:r>
              <a:rPr lang="es-MX" dirty="0"/>
              <a:t>Presentación Sistema de Control de Obras versión 2</a:t>
            </a:r>
          </a:p>
          <a:p>
            <a:r>
              <a:rPr lang="es-MX" b="1" dirty="0"/>
              <a:t>Presentación de Bitácora</a:t>
            </a:r>
          </a:p>
          <a:p>
            <a:r>
              <a:rPr lang="es-MX" dirty="0"/>
              <a:t>Procedimiento para Bitácora</a:t>
            </a:r>
          </a:p>
          <a:p>
            <a:r>
              <a:rPr lang="es-MX" dirty="0"/>
              <a:t>Observaciones y comentarios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7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924636" y="344015"/>
            <a:ext cx="2546487" cy="943336"/>
          </a:xfrm>
        </p:spPr>
        <p:txBody>
          <a:bodyPr/>
          <a:lstStyle/>
          <a:p>
            <a:r>
              <a:rPr lang="es-MX" dirty="0">
                <a:latin typeface="+mn-lt"/>
              </a:rPr>
              <a:t>Acceso al Portal</a:t>
            </a:r>
          </a:p>
        </p:txBody>
      </p:sp>
      <p:sp>
        <p:nvSpPr>
          <p:cNvPr id="7" name="Rectángulo redondeado 6">
            <a:hlinkClick r:id="rId2"/>
          </p:cNvPr>
          <p:cNvSpPr/>
          <p:nvPr/>
        </p:nvSpPr>
        <p:spPr>
          <a:xfrm>
            <a:off x="3137354" y="1936528"/>
            <a:ext cx="6121052" cy="6096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Portal “Sistema Electrónico de Control de Obra”</a:t>
            </a:r>
          </a:p>
        </p:txBody>
      </p:sp>
      <p:sp>
        <p:nvSpPr>
          <p:cNvPr id="9" name="Rectángulo redondeado 8">
            <a:hlinkClick r:id="rId3"/>
          </p:cNvPr>
          <p:cNvSpPr/>
          <p:nvPr/>
        </p:nvSpPr>
        <p:spPr>
          <a:xfrm>
            <a:off x="4433695" y="3844484"/>
            <a:ext cx="4172606" cy="6096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Reporte </a:t>
            </a:r>
            <a:r>
              <a:rPr lang="es-MX" dirty="0" err="1"/>
              <a:t>QilkView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97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24891" y="2192482"/>
            <a:ext cx="8825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SISTEMA ELECTRONICO DE CONTROL DE OBRAS</a:t>
            </a:r>
            <a:endParaRPr lang="es-419" sz="2800" dirty="0"/>
          </a:p>
          <a:p>
            <a:pPr algn="ctr"/>
            <a:endParaRPr lang="es-419" sz="2800" dirty="0"/>
          </a:p>
          <a:p>
            <a:pPr algn="ctr"/>
            <a:r>
              <a:rPr lang="es-419" sz="2400" dirty="0"/>
              <a:t>PLATAFORMA DE MOVIL</a:t>
            </a:r>
          </a:p>
          <a:p>
            <a:endParaRPr lang="es-419" dirty="0"/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4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+mn-lt"/>
              </a:rPr>
              <a:t>Aplicación para Móvil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8906" y="2784966"/>
            <a:ext cx="4082904" cy="22981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1506" y="2810430"/>
            <a:ext cx="4082905" cy="22472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7567" y="2781025"/>
            <a:ext cx="4087946" cy="2300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6252" y="2801786"/>
            <a:ext cx="4061378" cy="22860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8946" y="2774345"/>
            <a:ext cx="4082902" cy="229816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1481" y="1523261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Lista de Notas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69379" y="154806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Crear Nota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53362" y="1548065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Seleccionar Nuevo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671268" y="1569331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Pantalla Captura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967917" y="1548065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Seleccionar obra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8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7995" y="2742435"/>
            <a:ext cx="4082903" cy="22981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0872" y="2742433"/>
            <a:ext cx="4082905" cy="22981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1437" y="2742434"/>
            <a:ext cx="4082906" cy="22981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9412" y="2742434"/>
            <a:ext cx="4082906" cy="22981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8582" y="2742433"/>
            <a:ext cx="4082905" cy="229816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4661340" y="456840"/>
            <a:ext cx="7314761" cy="94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686868"/>
                </a:solidFill>
                <a:latin typeface="Adobe Caslon Pro" pitchFamily="18" charset="0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86868"/>
                </a:solidFill>
                <a:latin typeface="Adobe Caslon Pro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86868"/>
                </a:solidFill>
                <a:latin typeface="Adobe Caslon Pro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86868"/>
                </a:solidFill>
                <a:latin typeface="Adobe Caslon Pro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86868"/>
                </a:solidFill>
                <a:latin typeface="Adobe Caslon Pro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86868"/>
                </a:solidFill>
                <a:latin typeface="Adobe Caslon Pro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86868"/>
                </a:solidFill>
                <a:latin typeface="Adobe Caslon Pro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86868"/>
                </a:solidFill>
                <a:latin typeface="Adobe Caslon Pro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686868"/>
                </a:solidFill>
                <a:latin typeface="Adobe Caslon Pro"/>
              </a:defRPr>
            </a:lvl9pPr>
          </a:lstStyle>
          <a:p>
            <a:r>
              <a:rPr lang="es-MX" dirty="0">
                <a:latin typeface="+mn-lt"/>
              </a:rPr>
              <a:t>Aplicación para Móvil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9042" y="1521572"/>
            <a:ext cx="215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Seleccionar Tipo de nota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74266" y="1521572"/>
            <a:ext cx="160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Botón de Adjuntar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293093" y="15215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Adjuntar desde: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642904" y="1509006"/>
            <a:ext cx="142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Archivo Adjunto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531945" y="1489507"/>
            <a:ext cx="234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Muestra de archivo adjunto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75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7176115-6E0D-4F7A-86DE-97D39B13FB05}"/>
              </a:ext>
            </a:extLst>
          </p:cNvPr>
          <p:cNvSpPr txBox="1"/>
          <p:nvPr/>
        </p:nvSpPr>
        <p:spPr>
          <a:xfrm>
            <a:off x="3874879" y="2466754"/>
            <a:ext cx="444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GRACIAS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E5CA09-D18B-4984-8485-55CB8CE6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46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32301" y="285390"/>
            <a:ext cx="3340099" cy="878392"/>
          </a:xfrm>
        </p:spPr>
        <p:txBody>
          <a:bodyPr/>
          <a:lstStyle/>
          <a:p>
            <a:r>
              <a:rPr lang="es-MX" dirty="0">
                <a:latin typeface="+mn-lt"/>
              </a:rPr>
              <a:t>Reporte con Bitácora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479" y="1304925"/>
            <a:ext cx="10271051" cy="48371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8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32301" y="285390"/>
            <a:ext cx="4077854" cy="943336"/>
          </a:xfrm>
        </p:spPr>
        <p:txBody>
          <a:bodyPr/>
          <a:lstStyle/>
          <a:p>
            <a:r>
              <a:rPr lang="es-MX" dirty="0">
                <a:latin typeface="+mn-lt"/>
              </a:rPr>
              <a:t>Reporte grafico de avances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93" y="1066683"/>
            <a:ext cx="9467517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15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24891" y="2192482"/>
            <a:ext cx="8825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SISTEMA ELECTRONICO DE CONTROL DE OBRAS</a:t>
            </a:r>
            <a:endParaRPr lang="es-419" sz="2800" dirty="0"/>
          </a:p>
          <a:p>
            <a:pPr algn="ctr"/>
            <a:endParaRPr lang="es-419" sz="2800" dirty="0"/>
          </a:p>
          <a:p>
            <a:pPr algn="ctr"/>
            <a:r>
              <a:rPr lang="es-419" sz="2400" dirty="0"/>
              <a:t>SIGUIENTES PASOS</a:t>
            </a:r>
          </a:p>
          <a:p>
            <a:endParaRPr lang="es-419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5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+mn-lt"/>
              </a:rPr>
              <a:t>Programa de Trabajo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00667"/>
              </p:ext>
            </p:extLst>
          </p:nvPr>
        </p:nvGraphicFramePr>
        <p:xfrm>
          <a:off x="361500" y="1463948"/>
          <a:ext cx="11470247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247">
                  <a:extLst>
                    <a:ext uri="{9D8B030D-6E8A-4147-A177-3AD203B41FA5}">
                      <a16:colId xmlns:a16="http://schemas.microsoft.com/office/drawing/2014/main" val="145401602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930902197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37949188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86540223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94608731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51376462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6386584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01363086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94606699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918820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Noviembre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Diciembre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Enero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Febrero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030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Definir Herramienta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Desarrollo</a:t>
                      </a:r>
                      <a:r>
                        <a:rPr lang="es-MX" sz="1200" baseline="0" dirty="0"/>
                        <a:t> del sistema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6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Desarrollo</a:t>
                      </a:r>
                      <a:r>
                        <a:rPr lang="es-MX" sz="1200" baseline="0" dirty="0"/>
                        <a:t> App. Móvil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53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Conexión con S.E.C.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14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Pruebas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07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Ajustes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95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Capacitación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97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Liberación del sistema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45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Mejorar</a:t>
                      </a:r>
                      <a:r>
                        <a:rPr lang="es-MX" sz="1200" baseline="0" dirty="0"/>
                        <a:t> al sistema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4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Desarrollo</a:t>
                      </a:r>
                      <a:r>
                        <a:rPr lang="es-MX" sz="1200" baseline="0" dirty="0"/>
                        <a:t> de </a:t>
                      </a:r>
                      <a:r>
                        <a:rPr lang="es-MX" sz="1200" dirty="0"/>
                        <a:t>Reporte/informes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48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/>
                        <a:t>Manuales </a:t>
                      </a:r>
                      <a:r>
                        <a:rPr lang="es-MX" sz="1200"/>
                        <a:t>, Documentación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27039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434856" y="1201482"/>
            <a:ext cx="7304567" cy="26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2016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39423" y="1201482"/>
            <a:ext cx="2084278" cy="262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2017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75329" y="1879637"/>
            <a:ext cx="344342" cy="790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490712" y="2029414"/>
            <a:ext cx="324219" cy="878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966484" y="2255407"/>
            <a:ext cx="3583172" cy="855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6637893" y="3375612"/>
            <a:ext cx="2105965" cy="790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6119947" y="2794357"/>
            <a:ext cx="554566" cy="790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2966484" y="2435887"/>
            <a:ext cx="3583172" cy="768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7715331" y="3740664"/>
            <a:ext cx="2105965" cy="790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7744297" y="4126980"/>
            <a:ext cx="1438403" cy="790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9821296" y="4473109"/>
            <a:ext cx="893135" cy="790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10812188" y="4870046"/>
            <a:ext cx="1080694" cy="790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6637892" y="2989296"/>
            <a:ext cx="1538545" cy="980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6631389" y="5424152"/>
            <a:ext cx="176702" cy="790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/>
          <p:cNvSpPr/>
          <p:nvPr/>
        </p:nvSpPr>
        <p:spPr>
          <a:xfrm>
            <a:off x="6790293" y="5229232"/>
            <a:ext cx="2105965" cy="790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6613661" y="3162953"/>
            <a:ext cx="176702" cy="790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5631343" y="2635779"/>
            <a:ext cx="1538545" cy="890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7690875" y="5691870"/>
            <a:ext cx="2105965" cy="7908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5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32301" y="285390"/>
            <a:ext cx="2319373" cy="943336"/>
          </a:xfrm>
        </p:spPr>
        <p:txBody>
          <a:bodyPr/>
          <a:lstStyle/>
          <a:p>
            <a:r>
              <a:rPr lang="es-MX" dirty="0">
                <a:latin typeface="+mn-lt"/>
              </a:rPr>
              <a:t>OBJETIVOS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2982" y="1304926"/>
            <a:ext cx="11184055" cy="448281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s-MX" sz="1600" dirty="0"/>
          </a:p>
          <a:p>
            <a:pPr marL="0" indent="0">
              <a:buNone/>
            </a:pPr>
            <a:endParaRPr lang="es-MX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Cumplir con los objetivos de control Interno para el seguimiento de obras, que permita a través de un tablero de control conocer el estatus de avance real de obra y el costo financiero.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Cumplir la </a:t>
            </a:r>
            <a:r>
              <a:rPr lang="es-MX" sz="1600"/>
              <a:t>Disposición 49 </a:t>
            </a:r>
            <a:r>
              <a:rPr lang="es-MX" sz="1600" dirty="0"/>
              <a:t>“Bitácora”, de las “Disposiciones generales en materia de adquisiciones, arrendamientos, contratación de servicios y ejecución de obras de la Comisión Federal de Electricidad y sus empresas productivas subsidiarias” vigente.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67469" y="264200"/>
            <a:ext cx="4793303" cy="718363"/>
          </a:xfrm>
        </p:spPr>
        <p:txBody>
          <a:bodyPr/>
          <a:lstStyle/>
          <a:p>
            <a:r>
              <a:rPr lang="es-MX" dirty="0">
                <a:latin typeface="+mn-lt"/>
              </a:rPr>
              <a:t>PLATAFORMA INFORMÁTICA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49675712"/>
              </p:ext>
            </p:extLst>
          </p:nvPr>
        </p:nvGraphicFramePr>
        <p:xfrm>
          <a:off x="1351515" y="757058"/>
          <a:ext cx="99402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42491" y="432021"/>
            <a:ext cx="7714673" cy="943336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latin typeface="+mn-lt"/>
              </a:rPr>
              <a:t>SISTEMA ELECTRONICO DE CONTROL DE OBRAS</a:t>
            </a:r>
            <a:br>
              <a:rPr lang="es-MX" dirty="0">
                <a:latin typeface="+mn-lt"/>
              </a:rPr>
            </a:br>
            <a:r>
              <a:rPr lang="es-MX" dirty="0">
                <a:latin typeface="+mn-lt"/>
              </a:rPr>
              <a:t>CONTENIDO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012850" y="1755197"/>
            <a:ext cx="8544314" cy="235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I. Información de contratos de obras y servicios relacionados.</a:t>
            </a:r>
          </a:p>
          <a:p>
            <a:pPr lvl="1"/>
            <a:r>
              <a:rPr lang="es-419" sz="2200" dirty="0"/>
              <a:t>Datos generales</a:t>
            </a:r>
            <a:endParaRPr lang="es-MX" sz="2200" dirty="0"/>
          </a:p>
          <a:p>
            <a:pPr lvl="1"/>
            <a:r>
              <a:rPr lang="es-MX" sz="2200" dirty="0">
                <a:solidFill>
                  <a:srgbClr val="92D050"/>
                </a:solidFill>
              </a:rPr>
              <a:t>Programa Inicial contractual o de convenio (s)</a:t>
            </a:r>
          </a:p>
          <a:p>
            <a:pPr lvl="1"/>
            <a:r>
              <a:rPr lang="es-MX" sz="2200" dirty="0">
                <a:solidFill>
                  <a:srgbClr val="92D050"/>
                </a:solidFill>
              </a:rPr>
              <a:t>Programa de avance físico de obra</a:t>
            </a:r>
          </a:p>
          <a:p>
            <a:pPr lvl="1"/>
            <a:r>
              <a:rPr lang="es-MX" sz="2200" dirty="0">
                <a:solidFill>
                  <a:srgbClr val="92D050"/>
                </a:solidFill>
              </a:rPr>
              <a:t>Programa de recuperación</a:t>
            </a:r>
          </a:p>
          <a:p>
            <a:pPr lvl="1"/>
            <a:r>
              <a:rPr lang="es-MX" sz="2200" dirty="0">
                <a:solidFill>
                  <a:srgbClr val="92D050"/>
                </a:solidFill>
              </a:rPr>
              <a:t>Cumplimiento de Fechas criticas.</a:t>
            </a:r>
          </a:p>
          <a:p>
            <a:pPr lvl="1"/>
            <a:r>
              <a:rPr lang="es-MX" sz="2200" dirty="0">
                <a:solidFill>
                  <a:srgbClr val="92D050"/>
                </a:solidFill>
              </a:rPr>
              <a:t>Días de atraso y su Imputación. </a:t>
            </a:r>
          </a:p>
          <a:p>
            <a:pPr lvl="1"/>
            <a:r>
              <a:rPr lang="es-MX" sz="2200" dirty="0">
                <a:solidFill>
                  <a:srgbClr val="92D050"/>
                </a:solidFill>
              </a:rPr>
              <a:t>Fotos y videos de la obra</a:t>
            </a:r>
          </a:p>
          <a:p>
            <a:pPr marL="0" indent="0">
              <a:buNone/>
            </a:pPr>
            <a:r>
              <a:rPr lang="es-MX" sz="2400" dirty="0"/>
              <a:t>II. Bitácora Electrónica (registro y consulta)</a:t>
            </a:r>
          </a:p>
          <a:p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184725" y="612741"/>
            <a:ext cx="8501466" cy="943336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SISTEMA ELECTRONICO DE CONTROL DE OBRAS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19634" y="2068053"/>
            <a:ext cx="9335385" cy="2671651"/>
          </a:xfrm>
        </p:spPr>
        <p:txBody>
          <a:bodyPr>
            <a:normAutofit/>
          </a:bodyPr>
          <a:lstStyle/>
          <a:p>
            <a:r>
              <a:rPr lang="es-MX" sz="2400" dirty="0"/>
              <a:t>Sistema de firma avanzada </a:t>
            </a:r>
          </a:p>
          <a:p>
            <a:r>
              <a:rPr lang="es-MX" sz="2400" dirty="0"/>
              <a:t>El usuario puede cambiar su clave única (acceso)</a:t>
            </a:r>
          </a:p>
          <a:p>
            <a:r>
              <a:rPr lang="es-MX" sz="2400" dirty="0"/>
              <a:t>Avisos por intentos de cambio de clave única</a:t>
            </a:r>
          </a:p>
          <a:p>
            <a:r>
              <a:rPr lang="es-MX" sz="2400" dirty="0"/>
              <a:t>Perfil por usuario (permisos)</a:t>
            </a:r>
          </a:p>
          <a:p>
            <a:r>
              <a:rPr lang="es-MX" sz="2400" dirty="0"/>
              <a:t>Todos los movimientos y cambios se registran y son inalterables</a:t>
            </a:r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71174" y="256704"/>
            <a:ext cx="7377545" cy="943336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Perfil para registrar información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62" y="1095153"/>
            <a:ext cx="11493229" cy="50471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6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75101" y="264200"/>
            <a:ext cx="3634428" cy="943336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Perfil editar y modificar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56" y="1304926"/>
            <a:ext cx="11289783" cy="46218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2" y="264200"/>
            <a:ext cx="2115955" cy="6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78477"/>
      </p:ext>
    </p:extLst>
  </p:cSld>
  <p:clrMapOvr>
    <a:masterClrMapping/>
  </p:clrMapOvr>
</p:sld>
</file>

<file path=ppt/theme/theme1.xml><?xml version="1.0" encoding="utf-8"?>
<a:theme xmlns:a="http://schemas.openxmlformats.org/drawingml/2006/main" name="CFE nuveo">
  <a:themeElements>
    <a:clrScheme name="cfe">
      <a:dk1>
        <a:srgbClr val="353535"/>
      </a:dk1>
      <a:lt1>
        <a:sysClr val="window" lastClr="FFFFFF"/>
      </a:lt1>
      <a:dk2>
        <a:srgbClr val="353535"/>
      </a:dk2>
      <a:lt2>
        <a:srgbClr val="FFFFFF"/>
      </a:lt2>
      <a:accent1>
        <a:srgbClr val="353535"/>
      </a:accent1>
      <a:accent2>
        <a:srgbClr val="117332"/>
      </a:accent2>
      <a:accent3>
        <a:srgbClr val="B60D2F"/>
      </a:accent3>
      <a:accent4>
        <a:srgbClr val="009855"/>
      </a:accent4>
      <a:accent5>
        <a:srgbClr val="43A7C8"/>
      </a:accent5>
      <a:accent6>
        <a:srgbClr val="FA8F0C"/>
      </a:accent6>
      <a:hlink>
        <a:srgbClr val="EA9100"/>
      </a:hlink>
      <a:folHlink>
        <a:srgbClr val="E47420"/>
      </a:folHlink>
    </a:clrScheme>
    <a:fontScheme name="CFE">
      <a:majorFont>
        <a:latin typeface="Adobe Caslon Pro"/>
        <a:ea typeface=""/>
        <a:cs typeface=""/>
      </a:majorFont>
      <a:minorFont>
        <a:latin typeface="Arial"/>
        <a:ea typeface=""/>
        <a:cs typeface="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FE nuveo" id="{A4FE9F2E-C322-4586-B8ED-E6F456913F40}" vid="{B98C9500-33A8-4FCA-B284-055E22C6F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DECE750F0FB440A9B90CC3412D3F6D" ma:contentTypeVersion="0" ma:contentTypeDescription="Crear nuevo documento." ma:contentTypeScope="" ma:versionID="629247ab9c28d1c0a470fa970542b0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15B833-6B5B-442C-9DC3-F840D9770F43}"/>
</file>

<file path=customXml/itemProps2.xml><?xml version="1.0" encoding="utf-8"?>
<ds:datastoreItem xmlns:ds="http://schemas.openxmlformats.org/officeDocument/2006/customXml" ds:itemID="{E1EC6EB2-557F-4595-899C-E61BD6556CF7}"/>
</file>

<file path=customXml/itemProps3.xml><?xml version="1.0" encoding="utf-8"?>
<ds:datastoreItem xmlns:ds="http://schemas.openxmlformats.org/officeDocument/2006/customXml" ds:itemID="{F5D7DDC0-0711-499F-B898-E8A860DE3356}"/>
</file>

<file path=docProps/app.xml><?xml version="1.0" encoding="utf-8"?>
<Properties xmlns="http://schemas.openxmlformats.org/officeDocument/2006/extended-properties" xmlns:vt="http://schemas.openxmlformats.org/officeDocument/2006/docPropsVTypes">
  <Template>CFE nuveo</Template>
  <TotalTime>961</TotalTime>
  <Words>784</Words>
  <Application>Microsoft Office PowerPoint</Application>
  <PresentationFormat>Panorámica</PresentationFormat>
  <Paragraphs>151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Adobe Caslon Pro</vt:lpstr>
      <vt:lpstr>Arial</vt:lpstr>
      <vt:lpstr>Trajan Pro</vt:lpstr>
      <vt:lpstr>Wingdings</vt:lpstr>
      <vt:lpstr>CFE nuveo</vt:lpstr>
      <vt:lpstr>Presentación de PowerPoint</vt:lpstr>
      <vt:lpstr>Perfil Instructor</vt:lpstr>
      <vt:lpstr>Agenda</vt:lpstr>
      <vt:lpstr>OBJETIVOS</vt:lpstr>
      <vt:lpstr>PLATAFORMA INFORMÁTICA</vt:lpstr>
      <vt:lpstr>SISTEMA ELECTRONICO DE CONTROL DE OBRAS CONTENIDO</vt:lpstr>
      <vt:lpstr>SISTEMA ELECTRONICO DE CONTROL DE OBRAS SEGURIDAD</vt:lpstr>
      <vt:lpstr>Perfil para registrar información</vt:lpstr>
      <vt:lpstr>Perfil editar y modificar</vt:lpstr>
      <vt:lpstr>Perfil de consulta.</vt:lpstr>
      <vt:lpstr>Pantalla de Inicio</vt:lpstr>
      <vt:lpstr>Pantalla de Inicio</vt:lpstr>
      <vt:lpstr>Información del Contrato</vt:lpstr>
      <vt:lpstr>Información de Obra</vt:lpstr>
      <vt:lpstr>Presentación de PowerPoint</vt:lpstr>
      <vt:lpstr>Ejemplo de correo de notificación</vt:lpstr>
      <vt:lpstr>Bitácora Flujo (nota de CFE)</vt:lpstr>
      <vt:lpstr>Bitácora flujo (nota de Contratista)</vt:lpstr>
      <vt:lpstr>Notas de mis obras</vt:lpstr>
      <vt:lpstr>Mis Notas</vt:lpstr>
      <vt:lpstr>Datos de la Nota</vt:lpstr>
      <vt:lpstr>Impresión de Bitácora por Obra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Reporte de Obra</vt:lpstr>
      <vt:lpstr>Acceso al Portal</vt:lpstr>
      <vt:lpstr>Presentación de PowerPoint</vt:lpstr>
      <vt:lpstr>Aplicación para Móvil</vt:lpstr>
      <vt:lpstr>Presentación de PowerPoint</vt:lpstr>
      <vt:lpstr>Presentación de PowerPoint</vt:lpstr>
      <vt:lpstr>Reporte con Bitácora</vt:lpstr>
      <vt:lpstr>Reporte grafico de avances</vt:lpstr>
      <vt:lpstr>Presentación de PowerPoint</vt:lpstr>
      <vt:lpstr>Programa de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BITACORA ELECTRONICA PARA OBRAS</dc:title>
  <dc:creator>Paul Decorzant Pasche</dc:creator>
  <cp:lastModifiedBy>Paul</cp:lastModifiedBy>
  <cp:revision>85</cp:revision>
  <dcterms:created xsi:type="dcterms:W3CDTF">2016-06-22T13:57:25Z</dcterms:created>
  <dcterms:modified xsi:type="dcterms:W3CDTF">2018-11-14T23:15:23Z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0x01010098DECE750F0FB440A9B90CC3412D3F6D</vt:lpwstr>
  </property>
</Properties>
</file>